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9" r:id="rId4"/>
    <p:sldId id="269" r:id="rId5"/>
    <p:sldId id="260" r:id="rId6"/>
    <p:sldId id="264" r:id="rId7"/>
    <p:sldId id="265" r:id="rId8"/>
    <p:sldId id="273" r:id="rId9"/>
    <p:sldId id="261" r:id="rId10"/>
    <p:sldId id="263" r:id="rId11"/>
    <p:sldId id="270" r:id="rId12"/>
    <p:sldId id="272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19B99CA-60FE-4B53-89DF-45CF8DA76974}" type="datetimeFigureOut">
              <a:rPr lang="en-US" smtClean="0"/>
              <a:t>11/18/2016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57294D3-A574-495D-AE3E-87F9A36079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99CA-60FE-4B53-89DF-45CF8DA76974}" type="datetimeFigureOut">
              <a:rPr lang="en-US" smtClean="0"/>
              <a:t>11/18/2016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94D3-A574-495D-AE3E-87F9A360796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99CA-60FE-4B53-89DF-45CF8DA76974}" type="datetimeFigureOut">
              <a:rPr lang="en-US" smtClean="0"/>
              <a:t>11/18/2016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94D3-A574-495D-AE3E-87F9A360796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99CA-60FE-4B53-89DF-45CF8DA76974}" type="datetimeFigureOut">
              <a:rPr lang="en-US" smtClean="0"/>
              <a:t>11/18/2016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94D3-A574-495D-AE3E-87F9A360796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99CA-60FE-4B53-89DF-45CF8DA76974}" type="datetimeFigureOut">
              <a:rPr lang="en-US" smtClean="0"/>
              <a:t>11/18/2016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94D3-A574-495D-AE3E-87F9A360796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99CA-60FE-4B53-89DF-45CF8DA76974}" type="datetimeFigureOut">
              <a:rPr lang="en-US" smtClean="0"/>
              <a:t>11/18/2016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94D3-A574-495D-AE3E-87F9A36079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99CA-60FE-4B53-89DF-45CF8DA76974}" type="datetimeFigureOut">
              <a:rPr lang="en-US" smtClean="0"/>
              <a:t>11/18/2016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94D3-A574-495D-AE3E-87F9A360796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99CA-60FE-4B53-89DF-45CF8DA76974}" type="datetimeFigureOut">
              <a:rPr lang="en-US" smtClean="0"/>
              <a:t>11/18/2016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94D3-A574-495D-AE3E-87F9A360796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99CA-60FE-4B53-89DF-45CF8DA76974}" type="datetimeFigureOut">
              <a:rPr lang="en-US" smtClean="0"/>
              <a:t>11/18/2016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94D3-A574-495D-AE3E-87F9A360796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99CA-60FE-4B53-89DF-45CF8DA76974}" type="datetimeFigureOut">
              <a:rPr lang="en-US" smtClean="0"/>
              <a:t>11/18/2016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94D3-A574-495D-AE3E-87F9A36079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99CA-60FE-4B53-89DF-45CF8DA76974}" type="datetimeFigureOut">
              <a:rPr lang="en-US" smtClean="0"/>
              <a:t>11/18/2016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94D3-A574-495D-AE3E-87F9A360796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19B99CA-60FE-4B53-89DF-45CF8DA76974}" type="datetimeFigureOut">
              <a:rPr lang="en-US" smtClean="0"/>
              <a:t>11/18/2016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57294D3-A574-495D-AE3E-87F9A360796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Legionnaires in Eastlake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Ongoing disease investigation</a:t>
            </a:r>
            <a:endParaRPr lang="en-US" dirty="0"/>
          </a:p>
        </p:txBody>
      </p:sp>
      <p:pic>
        <p:nvPicPr>
          <p:cNvPr id="1026" name="Picture 2" descr="C:\Users\dlark\Desktop\th8KXLKPV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6200"/>
            <a:ext cx="3200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75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6014"/>
            <a:ext cx="4371742" cy="591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3048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0" y="1447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1000" y="24384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86100" y="4038600"/>
            <a:ext cx="57150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00" y="1981200"/>
            <a:ext cx="838200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0" y="3124200"/>
            <a:ext cx="661871" cy="16800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1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 Tower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dlark\Desktop\571px-Counterflow_diagra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2209799"/>
            <a:ext cx="5830887" cy="357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25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Cooling tower sampling results confirmed presence of legionella in cooling tower water .</a:t>
            </a:r>
          </a:p>
          <a:p>
            <a:r>
              <a:rPr lang="en-US" dirty="0" smtClean="0"/>
              <a:t>11/9/16 Tower was sanitized and resampled. Results showed absence of bacteria.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03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143000"/>
            <a:ext cx="6777317" cy="4689629"/>
          </a:xfrm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Users\dlark\Desktop\legionella\CPP COOLING TOWER #5 (2)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1618820" y="-14059314"/>
            <a:ext cx="16865600" cy="407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71612" y="1576388"/>
            <a:ext cx="6095999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4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smtClean="0"/>
              <a:t>What is Legionaries Disease?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</a:t>
            </a:r>
            <a:r>
              <a:rPr lang="en-US" dirty="0"/>
              <a:t>respiratory </a:t>
            </a:r>
            <a:r>
              <a:rPr lang="en-US" dirty="0" smtClean="0"/>
              <a:t>disease </a:t>
            </a:r>
            <a:r>
              <a:rPr lang="en-US" dirty="0"/>
              <a:t>caused by </a:t>
            </a:r>
            <a:r>
              <a:rPr lang="en-US" i="1" dirty="0"/>
              <a:t>Legionella</a:t>
            </a:r>
            <a:r>
              <a:rPr lang="en-US" dirty="0"/>
              <a:t> </a:t>
            </a:r>
            <a:r>
              <a:rPr lang="en-US" dirty="0" smtClean="0"/>
              <a:t>bacteria</a:t>
            </a:r>
          </a:p>
          <a:p>
            <a:r>
              <a:rPr lang="en-US" dirty="0" smtClean="0"/>
              <a:t>Legionnaires</a:t>
            </a:r>
            <a:r>
              <a:rPr lang="en-US" dirty="0"/>
              <a:t>’ disease is very similar to other types of </a:t>
            </a:r>
            <a:r>
              <a:rPr lang="en-US" dirty="0" smtClean="0"/>
              <a:t>pneumonia,  symptoms </a:t>
            </a:r>
            <a:r>
              <a:rPr lang="en-US" dirty="0"/>
              <a:t>include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/>
              <a:t>Cough</a:t>
            </a:r>
          </a:p>
          <a:p>
            <a:r>
              <a:rPr lang="en-US" dirty="0"/>
              <a:t>Shortness of breath</a:t>
            </a:r>
          </a:p>
          <a:p>
            <a:r>
              <a:rPr lang="en-US" dirty="0"/>
              <a:t>Fever</a:t>
            </a:r>
          </a:p>
          <a:p>
            <a:r>
              <a:rPr lang="en-US" dirty="0"/>
              <a:t>Muscle aches</a:t>
            </a:r>
          </a:p>
          <a:p>
            <a:r>
              <a:rPr lang="en-US" dirty="0"/>
              <a:t>Headaches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438400"/>
            <a:ext cx="3660775" cy="3276600"/>
          </a:xfrm>
        </p:spPr>
      </p:pic>
    </p:spTree>
    <p:extLst>
      <p:ext uri="{BB962C8B-B14F-4D97-AF65-F5344CB8AC3E}">
        <p14:creationId xmlns:p14="http://schemas.microsoft.com/office/powerpoint/2010/main" val="228747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Legionnaires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About one out of every 10 people who get sick from Legionnaires’ disease will die</a:t>
            </a:r>
            <a:r>
              <a:rPr lang="en-US" dirty="0" smtClean="0"/>
              <a:t>. </a:t>
            </a:r>
          </a:p>
          <a:p>
            <a:r>
              <a:rPr lang="en-US" i="1" dirty="0"/>
              <a:t>Legionella</a:t>
            </a:r>
            <a:r>
              <a:rPr lang="en-US" dirty="0"/>
              <a:t> is found naturally in fresh water environments, like lakes </a:t>
            </a:r>
            <a:r>
              <a:rPr lang="en-US" dirty="0" smtClean="0"/>
              <a:t>and </a:t>
            </a:r>
            <a:r>
              <a:rPr lang="en-US" dirty="0"/>
              <a:t>streams, but can become a health concern in human-made water systems</a:t>
            </a:r>
            <a:r>
              <a:rPr lang="en-US" dirty="0" smtClean="0"/>
              <a:t>.</a:t>
            </a:r>
          </a:p>
          <a:p>
            <a:r>
              <a:rPr lang="en-US" dirty="0"/>
              <a:t>Keeping </a:t>
            </a:r>
            <a:r>
              <a:rPr lang="en-US" i="1" dirty="0"/>
              <a:t>Legionella</a:t>
            </a:r>
            <a:r>
              <a:rPr lang="en-US" dirty="0"/>
              <a:t> out of water systems in buildings is key to preventing infection.</a:t>
            </a:r>
          </a:p>
        </p:txBody>
      </p:sp>
    </p:spTree>
    <p:extLst>
      <p:ext uri="{BB962C8B-B14F-4D97-AF65-F5344CB8AC3E}">
        <p14:creationId xmlns:p14="http://schemas.microsoft.com/office/powerpoint/2010/main" val="290779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get Legionella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Inhale aerosolized water containing bacteria</a:t>
            </a:r>
            <a:endParaRPr lang="en-US" sz="2200" dirty="0"/>
          </a:p>
        </p:txBody>
      </p:sp>
      <p:pic>
        <p:nvPicPr>
          <p:cNvPr id="2050" name="Picture 2" descr="C:\Users\dlark\Desktop\legionellahh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21" y="2833688"/>
            <a:ext cx="4738679" cy="295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94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Smoking.</a:t>
            </a:r>
            <a:r>
              <a:rPr lang="en-US" dirty="0" smtClean="0"/>
              <a:t> </a:t>
            </a:r>
            <a:r>
              <a:rPr lang="en-US" dirty="0"/>
              <a:t>Smoking damages the lungs, making you more susceptible to all types of lung infections.</a:t>
            </a:r>
          </a:p>
          <a:p>
            <a:r>
              <a:rPr lang="en-US" b="1" dirty="0"/>
              <a:t>Have a weakened immune system</a:t>
            </a:r>
            <a:r>
              <a:rPr lang="en-US" dirty="0"/>
              <a:t> as a result of HIV/AIDS or certain medications, especially corticosteroids and drugs taken to prevent organ rejection after a transplant.</a:t>
            </a:r>
          </a:p>
          <a:p>
            <a:r>
              <a:rPr lang="en-US" b="1" dirty="0"/>
              <a:t>Have a chronic lung disease</a:t>
            </a:r>
            <a:r>
              <a:rPr lang="en-US" dirty="0"/>
              <a:t> such as emphysema or another serious condition such as diabetes, kidney disease or cancer.</a:t>
            </a:r>
          </a:p>
          <a:p>
            <a:r>
              <a:rPr lang="en-US" b="1" dirty="0"/>
              <a:t>Are 50 years of age</a:t>
            </a:r>
            <a:r>
              <a:rPr lang="en-US" dirty="0"/>
              <a:t> or older.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9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Case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8/23/16, LCGHD notified of case of Legionella at Eastlake CNC facility.  A Cleveland resident, smoker in his 50’s,  passed away from the disease.</a:t>
            </a:r>
          </a:p>
          <a:p>
            <a:r>
              <a:rPr lang="en-US" dirty="0" smtClean="0"/>
              <a:t> On 8/25/16, 2 sanitarians and the plumbing inspector walked through facility, testing water for ph and chlorine residual. All testing and visual inspection items were in correct parameters.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34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Second/Third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September 26,  two </a:t>
            </a:r>
            <a:r>
              <a:rPr lang="en-US" dirty="0" smtClean="0"/>
              <a:t>new cases </a:t>
            </a:r>
            <a:r>
              <a:rPr lang="en-US" dirty="0" smtClean="0"/>
              <a:t>were discovered at businesses neighboring the </a:t>
            </a:r>
            <a:r>
              <a:rPr lang="en-US" dirty="0" smtClean="0"/>
              <a:t>original case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September 30, </a:t>
            </a:r>
            <a:r>
              <a:rPr lang="en-US" dirty="0"/>
              <a:t>2 sanitarians and the plumbing inspector walked </a:t>
            </a:r>
            <a:r>
              <a:rPr lang="en-US" dirty="0" smtClean="0"/>
              <a:t>through second </a:t>
            </a:r>
            <a:r>
              <a:rPr lang="en-US" dirty="0"/>
              <a:t>facility, testing water for </a:t>
            </a:r>
            <a:r>
              <a:rPr lang="en-US" dirty="0" smtClean="0"/>
              <a:t>pH </a:t>
            </a:r>
            <a:r>
              <a:rPr lang="en-US" dirty="0"/>
              <a:t>and chlorine residual. All testing and visual inspection items were in correct parameters.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7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Second/Third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October 4</a:t>
            </a:r>
            <a:r>
              <a:rPr lang="en-US" baseline="30000" dirty="0" smtClean="0"/>
              <a:t>th</a:t>
            </a:r>
            <a:r>
              <a:rPr lang="en-US" dirty="0" smtClean="0"/>
              <a:t>, walk through of 3</a:t>
            </a:r>
            <a:r>
              <a:rPr lang="en-US" baseline="30000" dirty="0" smtClean="0"/>
              <a:t>rd</a:t>
            </a:r>
            <a:r>
              <a:rPr lang="en-US" dirty="0" smtClean="0"/>
              <a:t> location, </a:t>
            </a:r>
            <a:r>
              <a:rPr lang="en-US" dirty="0"/>
              <a:t>2 sanitarians and the plumbing inspector walked through facility, testing water for </a:t>
            </a:r>
            <a:r>
              <a:rPr lang="en-US" dirty="0" smtClean="0"/>
              <a:t>pH </a:t>
            </a:r>
            <a:r>
              <a:rPr lang="en-US" dirty="0"/>
              <a:t>and chlorine residual. All testing and visual inspection items were in correct </a:t>
            </a:r>
            <a:r>
              <a:rPr lang="en-US" dirty="0" smtClean="0"/>
              <a:t>parameters, except for cooling tower sump which had cloudy water and possible biofilm.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07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Outbreak?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Legionellosis outbreaks occur when two or more people are exposed to </a:t>
            </a:r>
            <a:r>
              <a:rPr lang="en-US" i="1" dirty="0"/>
              <a:t>Legionella</a:t>
            </a:r>
            <a:r>
              <a:rPr lang="en-US" dirty="0"/>
              <a:t> and get sick in the same place at about the same time.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6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348</TotalTime>
  <Words>412</Words>
  <Application>Microsoft Office PowerPoint</Application>
  <PresentationFormat>On-screen Show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Austin</vt:lpstr>
      <vt:lpstr>Legionnaires in Eastlake</vt:lpstr>
      <vt:lpstr>What is Legionaries Disease?</vt:lpstr>
      <vt:lpstr>Legionnaires Disease</vt:lpstr>
      <vt:lpstr>How to get Legionella</vt:lpstr>
      <vt:lpstr>Risk Factors</vt:lpstr>
      <vt:lpstr>First Case </vt:lpstr>
      <vt:lpstr>Second/Third Case</vt:lpstr>
      <vt:lpstr>Second/Third Case</vt:lpstr>
      <vt:lpstr>Outbreak?</vt:lpstr>
      <vt:lpstr>PowerPoint Presentation</vt:lpstr>
      <vt:lpstr>Cooling Tower Operation</vt:lpstr>
      <vt:lpstr>Outcomes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Legionnaires in Eastlake</dc:title>
  <dc:creator>Lark, Dan</dc:creator>
  <cp:lastModifiedBy>Lark, Dan</cp:lastModifiedBy>
  <cp:revision>20</cp:revision>
  <dcterms:created xsi:type="dcterms:W3CDTF">2016-10-11T00:40:43Z</dcterms:created>
  <dcterms:modified xsi:type="dcterms:W3CDTF">2016-11-18T14:01:19Z</dcterms:modified>
</cp:coreProperties>
</file>